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3"/>
  </p:notesMasterIdLst>
  <p:sldIdLst>
    <p:sldId id="348" r:id="rId2"/>
    <p:sldId id="349" r:id="rId3"/>
    <p:sldId id="350" r:id="rId4"/>
    <p:sldId id="256" r:id="rId5"/>
    <p:sldId id="329" r:id="rId6"/>
    <p:sldId id="263" r:id="rId7"/>
    <p:sldId id="264" r:id="rId8"/>
    <p:sldId id="265" r:id="rId9"/>
    <p:sldId id="266" r:id="rId10"/>
    <p:sldId id="258" r:id="rId11"/>
    <p:sldId id="330" r:id="rId12"/>
    <p:sldId id="331" r:id="rId13"/>
    <p:sldId id="267" r:id="rId14"/>
    <p:sldId id="268" r:id="rId15"/>
    <p:sldId id="332" r:id="rId16"/>
    <p:sldId id="269" r:id="rId17"/>
    <p:sldId id="270" r:id="rId18"/>
    <p:sldId id="271" r:id="rId19"/>
    <p:sldId id="272" r:id="rId20"/>
    <p:sldId id="273" r:id="rId21"/>
    <p:sldId id="333" r:id="rId22"/>
    <p:sldId id="335" r:id="rId23"/>
    <p:sldId id="336" r:id="rId24"/>
    <p:sldId id="337" r:id="rId25"/>
    <p:sldId id="338" r:id="rId26"/>
    <p:sldId id="339" r:id="rId27"/>
    <p:sldId id="278" r:id="rId28"/>
    <p:sldId id="279" r:id="rId29"/>
    <p:sldId id="280" r:id="rId30"/>
    <p:sldId id="281" r:id="rId31"/>
    <p:sldId id="340" r:id="rId32"/>
  </p:sldIdLst>
  <p:sldSz cx="9144000" cy="6858000" type="screen4x3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1"/>
  </p:normalViewPr>
  <p:slideViewPr>
    <p:cSldViewPr>
      <p:cViewPr>
        <p:scale>
          <a:sx n="110" d="100"/>
          <a:sy n="110" d="100"/>
        </p:scale>
        <p:origin x="168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189C4F-B810-44D2-9B47-A335B094A1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640F0126-2A10-4285-BC3D-A304702262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Chapter 2</a:t>
          </a:r>
          <a:endParaRPr lang="en-US" dirty="0"/>
        </a:p>
      </dgm:t>
    </dgm:pt>
    <dgm:pt modelId="{EAF63E58-D605-4EC5-A350-8C9F9CE4BD2D}" type="parTrans" cxnId="{795EB693-C39F-4FB9-809A-3034FAD9B1C6}">
      <dgm:prSet/>
      <dgm:spPr/>
      <dgm:t>
        <a:bodyPr/>
        <a:lstStyle/>
        <a:p>
          <a:endParaRPr lang="en-US"/>
        </a:p>
      </dgm:t>
    </dgm:pt>
    <dgm:pt modelId="{BC1EB1F9-9852-4147-B872-74656F72EAC1}" type="sibTrans" cxnId="{795EB693-C39F-4FB9-809A-3034FAD9B1C6}">
      <dgm:prSet/>
      <dgm:spPr/>
      <dgm:t>
        <a:bodyPr/>
        <a:lstStyle/>
        <a:p>
          <a:endParaRPr lang="en-US"/>
        </a:p>
      </dgm:t>
    </dgm:pt>
    <dgm:pt modelId="{54F4F996-3646-4DC4-B4C7-04B2EB195B09}" type="pres">
      <dgm:prSet presAssocID="{9E189C4F-B810-44D2-9B47-A335B094A1D5}" presName="root" presStyleCnt="0">
        <dgm:presLayoutVars>
          <dgm:dir/>
          <dgm:resizeHandles val="exact"/>
        </dgm:presLayoutVars>
      </dgm:prSet>
      <dgm:spPr/>
    </dgm:pt>
    <dgm:pt modelId="{8C7170A5-8F6E-45D2-8FFF-7BFE1724C504}" type="pres">
      <dgm:prSet presAssocID="{640F0126-2A10-4285-BC3D-A304702262C5}" presName="compNode" presStyleCnt="0"/>
      <dgm:spPr/>
    </dgm:pt>
    <dgm:pt modelId="{DB0A7DF8-67D0-4275-A501-D41FC2579C31}" type="pres">
      <dgm:prSet presAssocID="{640F0126-2A10-4285-BC3D-A304702262C5}" presName="bgRect" presStyleLbl="bgShp" presStyleIdx="0" presStyleCnt="1"/>
      <dgm:spPr/>
    </dgm:pt>
    <dgm:pt modelId="{D9250103-A131-4C4F-8895-F7ECCB493FF4}" type="pres">
      <dgm:prSet presAssocID="{640F0126-2A10-4285-BC3D-A304702262C5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F7C37490-C752-4256-AD5F-8DE00E41BFFE}" type="pres">
      <dgm:prSet presAssocID="{640F0126-2A10-4285-BC3D-A304702262C5}" presName="spaceRect" presStyleCnt="0"/>
      <dgm:spPr/>
    </dgm:pt>
    <dgm:pt modelId="{A7C26799-A786-424E-81BB-A30690A3E7B1}" type="pres">
      <dgm:prSet presAssocID="{640F0126-2A10-4285-BC3D-A304702262C5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231C85C-922D-4B4C-B99F-5E17C0BDDC65}" type="presOf" srcId="{640F0126-2A10-4285-BC3D-A304702262C5}" destId="{A7C26799-A786-424E-81BB-A30690A3E7B1}" srcOrd="0" destOrd="0" presId="urn:microsoft.com/office/officeart/2018/2/layout/IconVerticalSolidList"/>
    <dgm:cxn modelId="{C0DB6082-616D-4BDC-BAC4-F3F72306F1D7}" type="presOf" srcId="{9E189C4F-B810-44D2-9B47-A335B094A1D5}" destId="{54F4F996-3646-4DC4-B4C7-04B2EB195B09}" srcOrd="0" destOrd="0" presId="urn:microsoft.com/office/officeart/2018/2/layout/IconVerticalSolidList"/>
    <dgm:cxn modelId="{795EB693-C39F-4FB9-809A-3034FAD9B1C6}" srcId="{9E189C4F-B810-44D2-9B47-A335B094A1D5}" destId="{640F0126-2A10-4285-BC3D-A304702262C5}" srcOrd="0" destOrd="0" parTransId="{EAF63E58-D605-4EC5-A350-8C9F9CE4BD2D}" sibTransId="{BC1EB1F9-9852-4147-B872-74656F72EAC1}"/>
    <dgm:cxn modelId="{C78D2345-F46A-4518-88CF-60173F1C0C63}" type="presParOf" srcId="{54F4F996-3646-4DC4-B4C7-04B2EB195B09}" destId="{8C7170A5-8F6E-45D2-8FFF-7BFE1724C504}" srcOrd="0" destOrd="0" presId="urn:microsoft.com/office/officeart/2018/2/layout/IconVerticalSolidList"/>
    <dgm:cxn modelId="{65E491D5-841D-4268-B79A-42F305B175C4}" type="presParOf" srcId="{8C7170A5-8F6E-45D2-8FFF-7BFE1724C504}" destId="{DB0A7DF8-67D0-4275-A501-D41FC2579C31}" srcOrd="0" destOrd="0" presId="urn:microsoft.com/office/officeart/2018/2/layout/IconVerticalSolidList"/>
    <dgm:cxn modelId="{2160067F-57DC-4B99-891F-1FC4FCFD7BF4}" type="presParOf" srcId="{8C7170A5-8F6E-45D2-8FFF-7BFE1724C504}" destId="{D9250103-A131-4C4F-8895-F7ECCB493FF4}" srcOrd="1" destOrd="0" presId="urn:microsoft.com/office/officeart/2018/2/layout/IconVerticalSolidList"/>
    <dgm:cxn modelId="{7CBE8DCE-6430-447B-B34E-85B391E13684}" type="presParOf" srcId="{8C7170A5-8F6E-45D2-8FFF-7BFE1724C504}" destId="{F7C37490-C752-4256-AD5F-8DE00E41BFFE}" srcOrd="2" destOrd="0" presId="urn:microsoft.com/office/officeart/2018/2/layout/IconVerticalSolidList"/>
    <dgm:cxn modelId="{1700A2EC-BE36-4188-A28D-62B566AC1D6F}" type="presParOf" srcId="{8C7170A5-8F6E-45D2-8FFF-7BFE1724C504}" destId="{A7C26799-A786-424E-81BB-A30690A3E7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A7DF8-67D0-4275-A501-D41FC2579C31}">
      <dsp:nvSpPr>
        <dsp:cNvPr id="0" name=""/>
        <dsp:cNvSpPr/>
      </dsp:nvSpPr>
      <dsp:spPr>
        <a:xfrm>
          <a:off x="0" y="1142226"/>
          <a:ext cx="7886700" cy="9790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50103-A131-4C4F-8895-F7ECCB493FF4}">
      <dsp:nvSpPr>
        <dsp:cNvPr id="0" name=""/>
        <dsp:cNvSpPr/>
      </dsp:nvSpPr>
      <dsp:spPr>
        <a:xfrm>
          <a:off x="296162" y="1362512"/>
          <a:ext cx="538478" cy="5384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26799-A786-424E-81BB-A30690A3E7B1}">
      <dsp:nvSpPr>
        <dsp:cNvPr id="0" name=""/>
        <dsp:cNvSpPr/>
      </dsp:nvSpPr>
      <dsp:spPr>
        <a:xfrm>
          <a:off x="1130804" y="1142226"/>
          <a:ext cx="6755895" cy="97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16" tIns="103616" rIns="103616" bIns="1036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Chapter 2</a:t>
          </a:r>
          <a:endParaRPr lang="en-US" sz="2500" kern="1200" dirty="0"/>
        </a:p>
      </dsp:txBody>
      <dsp:txXfrm>
        <a:off x="1130804" y="1142226"/>
        <a:ext cx="6755895" cy="979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11671-9630-F840-809A-BDE49020B8CE}" type="datetimeFigureOut">
              <a:rPr lang="en-US" smtClean="0"/>
              <a:t>2/9/20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A1423-E9E0-D84A-8A9F-FCE4BA42E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>
              <a:defRPr sz="2400">
                <a:solidFill>
                  <a:schemeClr val="bg1"/>
                </a:solidFill>
                <a:latin typeface="Arial" charset="0"/>
              </a:defRPr>
            </a:lvl1pPr>
            <a:lvl2pPr marL="729057" indent="-280406" defTabSz="914437">
              <a:defRPr sz="2400">
                <a:solidFill>
                  <a:schemeClr val="bg1"/>
                </a:solidFill>
                <a:latin typeface="Arial" charset="0"/>
              </a:defRPr>
            </a:lvl2pPr>
            <a:lvl3pPr marL="1121626" indent="-224325" defTabSz="914437">
              <a:defRPr sz="2400">
                <a:solidFill>
                  <a:schemeClr val="bg1"/>
                </a:solidFill>
                <a:latin typeface="Arial" charset="0"/>
              </a:defRPr>
            </a:lvl3pPr>
            <a:lvl4pPr marL="1570276" indent="-224325" defTabSz="914437">
              <a:defRPr sz="2400">
                <a:solidFill>
                  <a:schemeClr val="bg1"/>
                </a:solidFill>
                <a:latin typeface="Arial" charset="0"/>
              </a:defRPr>
            </a:lvl4pPr>
            <a:lvl5pPr marL="2018927" indent="-224325" defTabSz="914437">
              <a:defRPr sz="2400">
                <a:solidFill>
                  <a:schemeClr val="bg1"/>
                </a:solidFill>
                <a:latin typeface="Arial" charset="0"/>
              </a:defRPr>
            </a:lvl5pPr>
            <a:lvl6pPr marL="246757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6pPr>
            <a:lvl7pPr marL="291622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7pPr>
            <a:lvl8pPr marL="336487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8pPr>
            <a:lvl9pPr marL="381352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9pPr>
          </a:lstStyle>
          <a:p>
            <a:fld id="{F193E8C7-6F6F-4FA6-AE5C-7F9EC8F0A9E6}" type="slidenum">
              <a:rPr lang="en-US" sz="1200">
                <a:solidFill>
                  <a:schemeClr val="tx1"/>
                </a:solidFill>
                <a:latin typeface="Times" pitchFamily="18" charset="0"/>
              </a:rPr>
              <a:pPr/>
              <a:t>23</a:t>
            </a:fld>
            <a:endParaRPr lang="en-US" sz="1200">
              <a:solidFill>
                <a:schemeClr val="tx1"/>
              </a:solidFill>
              <a:latin typeface="Times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>
              <a:defRPr sz="2400">
                <a:solidFill>
                  <a:schemeClr val="bg1"/>
                </a:solidFill>
                <a:latin typeface="Arial" charset="0"/>
              </a:defRPr>
            </a:lvl1pPr>
            <a:lvl2pPr marL="729057" indent="-280406" defTabSz="914437">
              <a:defRPr sz="2400">
                <a:solidFill>
                  <a:schemeClr val="bg1"/>
                </a:solidFill>
                <a:latin typeface="Arial" charset="0"/>
              </a:defRPr>
            </a:lvl2pPr>
            <a:lvl3pPr marL="1121626" indent="-224325" defTabSz="914437">
              <a:defRPr sz="2400">
                <a:solidFill>
                  <a:schemeClr val="bg1"/>
                </a:solidFill>
                <a:latin typeface="Arial" charset="0"/>
              </a:defRPr>
            </a:lvl3pPr>
            <a:lvl4pPr marL="1570276" indent="-224325" defTabSz="914437">
              <a:defRPr sz="2400">
                <a:solidFill>
                  <a:schemeClr val="bg1"/>
                </a:solidFill>
                <a:latin typeface="Arial" charset="0"/>
              </a:defRPr>
            </a:lvl4pPr>
            <a:lvl5pPr marL="2018927" indent="-224325" defTabSz="914437">
              <a:defRPr sz="2400">
                <a:solidFill>
                  <a:schemeClr val="bg1"/>
                </a:solidFill>
                <a:latin typeface="Arial" charset="0"/>
              </a:defRPr>
            </a:lvl5pPr>
            <a:lvl6pPr marL="246757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6pPr>
            <a:lvl7pPr marL="291622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7pPr>
            <a:lvl8pPr marL="336487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8pPr>
            <a:lvl9pPr marL="381352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9pPr>
          </a:lstStyle>
          <a:p>
            <a:fld id="{E797C7B9-5432-4E71-A559-39FC5747A7C8}" type="slidenum">
              <a:rPr lang="en-US" sz="1200">
                <a:solidFill>
                  <a:schemeClr val="tx1"/>
                </a:solidFill>
                <a:latin typeface="Times" pitchFamily="18" charset="0"/>
              </a:rPr>
              <a:pPr/>
              <a:t>24</a:t>
            </a:fld>
            <a:endParaRPr lang="en-US" sz="1200">
              <a:solidFill>
                <a:schemeClr val="tx1"/>
              </a:solidFill>
              <a:latin typeface="Times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>
              <a:defRPr sz="2400">
                <a:solidFill>
                  <a:schemeClr val="bg1"/>
                </a:solidFill>
                <a:latin typeface="Arial" charset="0"/>
              </a:defRPr>
            </a:lvl1pPr>
            <a:lvl2pPr marL="729057" indent="-280406" defTabSz="914437">
              <a:defRPr sz="2400">
                <a:solidFill>
                  <a:schemeClr val="bg1"/>
                </a:solidFill>
                <a:latin typeface="Arial" charset="0"/>
              </a:defRPr>
            </a:lvl2pPr>
            <a:lvl3pPr marL="1121626" indent="-224325" defTabSz="914437">
              <a:defRPr sz="2400">
                <a:solidFill>
                  <a:schemeClr val="bg1"/>
                </a:solidFill>
                <a:latin typeface="Arial" charset="0"/>
              </a:defRPr>
            </a:lvl3pPr>
            <a:lvl4pPr marL="1570276" indent="-224325" defTabSz="914437">
              <a:defRPr sz="2400">
                <a:solidFill>
                  <a:schemeClr val="bg1"/>
                </a:solidFill>
                <a:latin typeface="Arial" charset="0"/>
              </a:defRPr>
            </a:lvl4pPr>
            <a:lvl5pPr marL="2018927" indent="-224325" defTabSz="914437">
              <a:defRPr sz="2400">
                <a:solidFill>
                  <a:schemeClr val="bg1"/>
                </a:solidFill>
                <a:latin typeface="Arial" charset="0"/>
              </a:defRPr>
            </a:lvl5pPr>
            <a:lvl6pPr marL="246757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6pPr>
            <a:lvl7pPr marL="291622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7pPr>
            <a:lvl8pPr marL="336487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8pPr>
            <a:lvl9pPr marL="381352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9pPr>
          </a:lstStyle>
          <a:p>
            <a:fld id="{6BEF6120-1887-4B8F-BF98-D586402C4BD1}" type="slidenum">
              <a:rPr lang="en-US" sz="1200">
                <a:solidFill>
                  <a:schemeClr val="tx1"/>
                </a:solidFill>
                <a:latin typeface="Times" pitchFamily="18" charset="0"/>
              </a:rPr>
              <a:pPr/>
              <a:t>25</a:t>
            </a:fld>
            <a:endParaRPr lang="en-US" sz="1200">
              <a:solidFill>
                <a:schemeClr val="tx1"/>
              </a:solidFill>
              <a:latin typeface="Times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>
              <a:defRPr sz="2400">
                <a:solidFill>
                  <a:schemeClr val="bg1"/>
                </a:solidFill>
                <a:latin typeface="Arial" charset="0"/>
              </a:defRPr>
            </a:lvl1pPr>
            <a:lvl2pPr marL="729057" indent="-280406" defTabSz="914437">
              <a:defRPr sz="2400">
                <a:solidFill>
                  <a:schemeClr val="bg1"/>
                </a:solidFill>
                <a:latin typeface="Arial" charset="0"/>
              </a:defRPr>
            </a:lvl2pPr>
            <a:lvl3pPr marL="1121626" indent="-224325" defTabSz="914437">
              <a:defRPr sz="2400">
                <a:solidFill>
                  <a:schemeClr val="bg1"/>
                </a:solidFill>
                <a:latin typeface="Arial" charset="0"/>
              </a:defRPr>
            </a:lvl3pPr>
            <a:lvl4pPr marL="1570276" indent="-224325" defTabSz="914437">
              <a:defRPr sz="2400">
                <a:solidFill>
                  <a:schemeClr val="bg1"/>
                </a:solidFill>
                <a:latin typeface="Arial" charset="0"/>
              </a:defRPr>
            </a:lvl4pPr>
            <a:lvl5pPr marL="2018927" indent="-224325" defTabSz="914437">
              <a:defRPr sz="2400">
                <a:solidFill>
                  <a:schemeClr val="bg1"/>
                </a:solidFill>
                <a:latin typeface="Arial" charset="0"/>
              </a:defRPr>
            </a:lvl5pPr>
            <a:lvl6pPr marL="246757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6pPr>
            <a:lvl7pPr marL="291622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7pPr>
            <a:lvl8pPr marL="336487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8pPr>
            <a:lvl9pPr marL="381352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9pPr>
          </a:lstStyle>
          <a:p>
            <a:fld id="{8C1AF0D6-96F2-406C-8961-1C07FC893316}" type="slidenum">
              <a:rPr lang="en-US" sz="1200">
                <a:solidFill>
                  <a:srgbClr val="FFFFFF"/>
                </a:solidFill>
                <a:latin typeface="Times" pitchFamily="18" charset="0"/>
              </a:rPr>
              <a:pPr/>
              <a:t>26</a:t>
            </a:fld>
            <a:endParaRPr lang="en-US" sz="1200">
              <a:solidFill>
                <a:srgbClr val="FFFFFF"/>
              </a:solidFill>
              <a:latin typeface="Times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>
              <a:defRPr sz="2400">
                <a:solidFill>
                  <a:schemeClr val="bg1"/>
                </a:solidFill>
                <a:latin typeface="Arial" charset="0"/>
              </a:defRPr>
            </a:lvl1pPr>
            <a:lvl2pPr marL="729057" indent="-280406" defTabSz="914437">
              <a:defRPr sz="2400">
                <a:solidFill>
                  <a:schemeClr val="bg1"/>
                </a:solidFill>
                <a:latin typeface="Arial" charset="0"/>
              </a:defRPr>
            </a:lvl2pPr>
            <a:lvl3pPr marL="1121626" indent="-224325" defTabSz="914437">
              <a:defRPr sz="2400">
                <a:solidFill>
                  <a:schemeClr val="bg1"/>
                </a:solidFill>
                <a:latin typeface="Arial" charset="0"/>
              </a:defRPr>
            </a:lvl3pPr>
            <a:lvl4pPr marL="1570276" indent="-224325" defTabSz="914437">
              <a:defRPr sz="2400">
                <a:solidFill>
                  <a:schemeClr val="bg1"/>
                </a:solidFill>
                <a:latin typeface="Arial" charset="0"/>
              </a:defRPr>
            </a:lvl4pPr>
            <a:lvl5pPr marL="2018927" indent="-224325" defTabSz="914437">
              <a:defRPr sz="2400">
                <a:solidFill>
                  <a:schemeClr val="bg1"/>
                </a:solidFill>
                <a:latin typeface="Arial" charset="0"/>
              </a:defRPr>
            </a:lvl5pPr>
            <a:lvl6pPr marL="246757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6pPr>
            <a:lvl7pPr marL="291622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7pPr>
            <a:lvl8pPr marL="336487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8pPr>
            <a:lvl9pPr marL="381352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9pPr>
          </a:lstStyle>
          <a:p>
            <a:fld id="{8C1AF0D6-96F2-406C-8961-1C07FC893316}" type="slidenum">
              <a:rPr lang="en-US" sz="1200">
                <a:solidFill>
                  <a:srgbClr val="FFFFFF"/>
                </a:solidFill>
                <a:latin typeface="Times" pitchFamily="18" charset="0"/>
              </a:rPr>
              <a:pPr/>
              <a:t>31</a:t>
            </a:fld>
            <a:endParaRPr lang="en-US" sz="1200">
              <a:solidFill>
                <a:srgbClr val="FFFFFF"/>
              </a:solidFill>
              <a:latin typeface="Times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4763-0314-2042-AB96-B213E28E9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DE1D48-322D-4541-9A17-002828E86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716C6-1BA3-704E-8F49-FE036CF4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EA17-8ED0-4BB2-BF40-71C42A3CE44C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EFAA3-A07B-D847-A597-1887CEC9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39A66-5732-E34C-9807-BC0DEE00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24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8668-2E75-7F41-A2CC-44011126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B74213-E88F-354E-89B9-4A9BA3E2E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CC582-36AF-0E45-980F-D74310FE4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EA17-8ED0-4BB2-BF40-71C42A3CE44C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6026B-41CF-6840-A28B-7CCB892EB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E8B51-DDE3-6749-B6A0-3373C3396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95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A6E077-9305-1E45-9335-63AB7B040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95B42C-535E-3842-8B2D-FBB540FB7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E73F6-55E3-6240-A0E6-95DCEA0A5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EA17-8ED0-4BB2-BF40-71C42A3CE44C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09EB2-B315-464B-A5DE-8E595F2B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7D56E-404C-674F-B63D-B5871A1E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85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1240A-FAD6-594F-B58E-766C3CF89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1EDDF-143D-AD4C-AF6A-CD177E6F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21CC1-1837-D94B-96DD-EB47AF21C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EA17-8ED0-4BB2-BF40-71C42A3CE44C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ADE17-9950-A24B-8E2F-21B85FB7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7ED79-00D2-7C47-A2FA-79DBD3DF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96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AFDE-DB8E-1C46-82A3-9582AAFBC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D9A65-9632-1445-968C-C36322505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4E758-AA56-F74D-9286-C4809817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EA17-8ED0-4BB2-BF40-71C42A3CE44C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6FC9C-3D4E-9D4C-9173-8771E71AB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E03F0-FE72-194C-8D83-7B4D2598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60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B0A2-62ED-6E4A-B6E6-3918A870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C7148-84C9-8B4A-A837-CF30348B7D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92E98-5C1E-584A-A453-555B61D91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78EEA5-422E-5644-A615-83178467F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EA17-8ED0-4BB2-BF40-71C42A3CE44C}" type="datetimeFigureOut">
              <a:rPr lang="en-US" smtClean="0"/>
              <a:t>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FD15B-29F8-C646-82FF-98ECD215D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AFFA0-F20C-0347-946A-25FC1F1D3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60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C697-82DD-A644-AC39-07BA0E875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2EBA9-FA77-DC46-BF6B-DBCCCC414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35733-82B3-0545-8F14-E85B5017F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C05B8-4C76-F949-90BF-400AED278F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775C32-58A4-B74E-8507-A1BE087D9C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E965E5-AFD6-0F41-A3F0-9087FB3B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EA17-8ED0-4BB2-BF40-71C42A3CE44C}" type="datetimeFigureOut">
              <a:rPr lang="en-US" smtClean="0"/>
              <a:t>2/9/20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CDF46D-F071-6E4B-8832-E4A02E87B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55CA1E-4EDC-2F4D-86A9-FD393E69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1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16C1-E303-A948-BC41-E1A37BCC4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EE4906-62FA-394B-B3B4-7CC9268B7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EA17-8ED0-4BB2-BF40-71C42A3CE44C}" type="datetimeFigureOut">
              <a:rPr lang="en-US" smtClean="0"/>
              <a:t>2/9/20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02ED7-7212-F740-AD8D-1EC935B71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EADB9-755A-9140-8D20-E7C8DA8A1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82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B16A4C-33E5-694A-8B08-85BECC138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EA17-8ED0-4BB2-BF40-71C42A3CE44C}" type="datetimeFigureOut">
              <a:rPr lang="en-US" smtClean="0"/>
              <a:t>2/9/20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0713B-29FD-D94A-8AF5-64A18217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E5F00-BDA2-EE46-94A2-5C9D10E6C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00EF4-8C03-AF43-8EE6-120F5316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E4FCC-294E-DD4A-BBE6-D3DD99F2B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3288E-0BE3-2044-81C6-C328D643D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96125-4428-2A48-9E2D-7704E27E2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EA17-8ED0-4BB2-BF40-71C42A3CE44C}" type="datetimeFigureOut">
              <a:rPr lang="en-US" smtClean="0"/>
              <a:t>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C632B-ECA5-5445-B94E-82A07936D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10A56-AB2C-A04A-910A-8FA90CC6F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23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5833-314F-3943-A241-728FC0714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9ADEF7-418D-8F4F-B6F7-B456044DB5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CF758-F91B-6F45-AC47-DCCB62B3B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41995-0D4E-8741-8B69-DED854903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EA17-8ED0-4BB2-BF40-71C42A3CE44C}" type="datetimeFigureOut">
              <a:rPr lang="en-US" smtClean="0"/>
              <a:t>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F28EA-6FBD-0349-8973-94539C87E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579CE5-8A71-D748-AF5A-FC31194B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43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B99C92-4270-A845-9F53-D470411D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37B9A-4C42-2240-B21F-5A3C35730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8172A-B4BA-C34C-AE2F-6055749F8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7EA17-8ED0-4BB2-BF40-71C42A3CE44C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C6939-E1E7-0145-8584-FC3B876A7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2062E-05DE-174D-8DC5-6FCFF8F1C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6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24C6-38B5-0845-91C0-B91A526DB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705" y="4251260"/>
            <a:ext cx="5315780" cy="1303020"/>
          </a:xfrm>
        </p:spPr>
        <p:txBody>
          <a:bodyPr anchor="ctr">
            <a:normAutofit/>
          </a:bodyPr>
          <a:lstStyle/>
          <a:p>
            <a:r>
              <a:rPr lang="en-US" dirty="0"/>
              <a:t>Bioinformatics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B9ED6-B81C-174A-817A-B15BF7B45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8072" y="4251260"/>
            <a:ext cx="2408466" cy="130302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Faster, better, stronger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AA4B1-D33B-2A4D-BB22-3EDB383CF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8" r="-1" b="-1"/>
          <a:stretch/>
        </p:blipFill>
        <p:spPr>
          <a:xfrm>
            <a:off x="4869085" y="34159"/>
            <a:ext cx="4274915" cy="3044426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5682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Growth of DNA sequence in repositories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2-3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22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6" t="19182" r="31237" b="12838"/>
          <a:stretch/>
        </p:blipFill>
        <p:spPr bwMode="auto">
          <a:xfrm>
            <a:off x="1068077" y="780829"/>
            <a:ext cx="7162800" cy="558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370081" y="6367307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2725631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ill Sans MT" panose="020B0502020104020203" pitchFamily="34" charset="0"/>
              </a:rPr>
              <a:t>Growth of DNA sequence in repositories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B&amp;FG 3e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Fig. 2-3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Page 22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6" t="19182" r="31237" b="12838"/>
          <a:stretch/>
        </p:blipFill>
        <p:spPr bwMode="auto">
          <a:xfrm>
            <a:off x="1219200" y="890522"/>
            <a:ext cx="7162800" cy="558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24400" y="6338299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Year</a:t>
            </a:r>
          </a:p>
        </p:txBody>
      </p:sp>
      <p:sp>
        <p:nvSpPr>
          <p:cNvPr id="4" name="Oval 3"/>
          <p:cNvSpPr/>
          <p:nvPr/>
        </p:nvSpPr>
        <p:spPr>
          <a:xfrm rot="17849792">
            <a:off x="5201357" y="2336816"/>
            <a:ext cx="2861556" cy="77266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76600" y="4800600"/>
            <a:ext cx="5715000" cy="10156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66006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 vast amount of sequence data has been generated using next-generation sequence technology! (Most are open access, some have human subjects data.)</a:t>
            </a:r>
          </a:p>
        </p:txBody>
      </p:sp>
    </p:spTree>
    <p:extLst>
      <p:ext uri="{BB962C8B-B14F-4D97-AF65-F5344CB8AC3E}">
        <p14:creationId xmlns:p14="http://schemas.microsoft.com/office/powerpoint/2010/main" val="389778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ill Sans MT" panose="020B0502020104020203" pitchFamily="34" charset="0"/>
              </a:rPr>
              <a:t>Growth of DNA sequence in repositories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B&amp;FG 3e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Fig. 2-3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Page 22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6" t="19182" r="31237" b="12838"/>
          <a:stretch/>
        </p:blipFill>
        <p:spPr bwMode="auto">
          <a:xfrm>
            <a:off x="1219200" y="890522"/>
            <a:ext cx="7162800" cy="558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24400" y="6338299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Year</a:t>
            </a:r>
          </a:p>
        </p:txBody>
      </p:sp>
      <p:sp>
        <p:nvSpPr>
          <p:cNvPr id="4" name="Oval 3"/>
          <p:cNvSpPr/>
          <p:nvPr/>
        </p:nvSpPr>
        <p:spPr>
          <a:xfrm>
            <a:off x="6629400" y="890522"/>
            <a:ext cx="914400" cy="63347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95800" y="4800600"/>
            <a:ext cx="4495800" cy="101566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</a:rPr>
              <a:t>Perhaps 40 </a:t>
            </a:r>
            <a:r>
              <a:rPr lang="en-US" sz="2000" dirty="0" err="1">
                <a:solidFill>
                  <a:srgbClr val="008000"/>
                </a:solidFill>
              </a:rPr>
              <a:t>petabases</a:t>
            </a:r>
            <a:r>
              <a:rPr lang="en-US" sz="2000" dirty="0">
                <a:solidFill>
                  <a:srgbClr val="008000"/>
                </a:solidFill>
              </a:rPr>
              <a:t> of DNA were generated in calendar year 2014 at major sequencing centers (see Chapter 15).</a:t>
            </a:r>
          </a:p>
        </p:txBody>
      </p:sp>
    </p:spTree>
    <p:extLst>
      <p:ext uri="{BB962C8B-B14F-4D97-AF65-F5344CB8AC3E}">
        <p14:creationId xmlns:p14="http://schemas.microsoft.com/office/powerpoint/2010/main" val="1742241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Scales of DNA base pairs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2.1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23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9" t="43865" r="31604" b="31222"/>
          <a:stretch/>
        </p:blipFill>
        <p:spPr bwMode="auto">
          <a:xfrm>
            <a:off x="918028" y="2286000"/>
            <a:ext cx="8149772" cy="236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048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Scales of file sizes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2.2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23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890667"/>
              </p:ext>
            </p:extLst>
          </p:nvPr>
        </p:nvGraphicFramePr>
        <p:xfrm>
          <a:off x="1143000" y="1397000"/>
          <a:ext cx="7848600" cy="45086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17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0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4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1819"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Abbrev-</a:t>
                      </a:r>
                    </a:p>
                    <a:p>
                      <a:r>
                        <a:rPr lang="en-US" dirty="0" err="1"/>
                        <a:t>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89">
                <a:tc>
                  <a:txBody>
                    <a:bodyPr/>
                    <a:lstStyle/>
                    <a:p>
                      <a:r>
                        <a:rPr lang="en-US" dirty="0"/>
                        <a:t>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text 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689">
                <a:tc>
                  <a:txBody>
                    <a:bodyPr/>
                    <a:lstStyle/>
                    <a:p>
                      <a:r>
                        <a:rPr lang="en-US" dirty="0"/>
                        <a:t>Kilobytes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file, 1000 characters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689">
                <a:tc>
                  <a:txBody>
                    <a:bodyPr/>
                    <a:lstStyle/>
                    <a:p>
                      <a:r>
                        <a:rPr lang="en-US" dirty="0"/>
                        <a:t>Megabytes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 file, 1m characters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689">
                <a:tc>
                  <a:txBody>
                    <a:bodyPr/>
                    <a:lstStyle/>
                    <a:p>
                      <a:r>
                        <a:rPr lang="en-US" dirty="0"/>
                        <a:t>Gigabytes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 of </a:t>
                      </a:r>
                      <a:r>
                        <a:rPr lang="en-US" dirty="0" err="1"/>
                        <a:t>GenBank</a:t>
                      </a:r>
                      <a:r>
                        <a:rPr lang="en-US" dirty="0"/>
                        <a:t>: 600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689">
                <a:tc>
                  <a:txBody>
                    <a:bodyPr/>
                    <a:lstStyle/>
                    <a:p>
                      <a:r>
                        <a:rPr lang="en-US" dirty="0"/>
                        <a:t>Terabytes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 of 1000 Genomes Project:</a:t>
                      </a:r>
                      <a:r>
                        <a:rPr lang="en-US" baseline="0" dirty="0"/>
                        <a:t> &lt;500 TB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689">
                <a:tc>
                  <a:txBody>
                    <a:bodyPr/>
                    <a:lstStyle/>
                    <a:p>
                      <a:r>
                        <a:rPr lang="en-US" dirty="0"/>
                        <a:t>Petabytes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 of SRA at NCBI: 5 PB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6689">
                <a:tc>
                  <a:txBody>
                    <a:bodyPr/>
                    <a:lstStyle/>
                    <a:p>
                      <a:r>
                        <a:rPr lang="en-US" dirty="0" err="1"/>
                        <a:t>Exabytes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Annual worldwide output: &gt;2 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048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8181" y="3048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Contents of databases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6211669"/>
            <a:ext cx="1028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24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5400" y="1371600"/>
            <a:ext cx="716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look at the number of taxa (e.g. species) in </a:t>
            </a:r>
            <a:r>
              <a:rPr lang="en-US" sz="2400" dirty="0" err="1"/>
              <a:t>GenBank</a:t>
            </a:r>
            <a:r>
              <a:rPr lang="en-US" sz="2400" dirty="0"/>
              <a:t>; the most sequenced organisms; types of data; and look at a particular example, the </a:t>
            </a:r>
            <a:r>
              <a:rPr lang="en-US" sz="2400" dirty="0" err="1"/>
              <a:t>UniGene</a:t>
            </a:r>
            <a:r>
              <a:rPr lang="en-US" sz="2400" dirty="0"/>
              <a:t> database of expressed sequence tags (ESTs).</a:t>
            </a:r>
          </a:p>
        </p:txBody>
      </p:sp>
    </p:spTree>
    <p:extLst>
      <p:ext uri="{BB962C8B-B14F-4D97-AF65-F5344CB8AC3E}">
        <p14:creationId xmlns:p14="http://schemas.microsoft.com/office/powerpoint/2010/main" val="3315585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8181" y="199716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Taxa represented in </a:t>
            </a:r>
            <a:r>
              <a:rPr lang="en-US" sz="2800" dirty="0" err="1"/>
              <a:t>GenBank</a:t>
            </a:r>
            <a:r>
              <a:rPr lang="en-US" sz="2800" dirty="0"/>
              <a:t> (at NCBI)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Tab. 2-3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24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7" t="41878" r="28135" b="31375"/>
          <a:stretch/>
        </p:blipFill>
        <p:spPr bwMode="auto">
          <a:xfrm>
            <a:off x="1371600" y="1904999"/>
            <a:ext cx="7467600" cy="275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44018" y="6367307"/>
            <a:ext cx="474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http://www.ncbi.nlm.nih.gov/Taxonomy/txstat.cgi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0" y="4343400"/>
            <a:ext cx="914400" cy="228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48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8181" y="116114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Types of data and examples of databases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2-4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26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 t="14520" r="27945" b="22510"/>
          <a:stretch/>
        </p:blipFill>
        <p:spPr bwMode="auto">
          <a:xfrm>
            <a:off x="1603828" y="762000"/>
            <a:ext cx="7082972" cy="597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048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Top ten organisms for which expressed sequence tags (ESTs) have been sequenced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Tab. 2-5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28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5485" y="6338299"/>
            <a:ext cx="7736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http://www.ncbi.nlm.nih.gov/dbEST/dbEST_summary.html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1" t="38363" r="27850" b="32951"/>
          <a:stretch/>
        </p:blipFill>
        <p:spPr bwMode="auto">
          <a:xfrm>
            <a:off x="1255485" y="1981200"/>
            <a:ext cx="7762404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048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UniGene</a:t>
            </a:r>
            <a:r>
              <a:rPr lang="en-US" sz="2800" dirty="0"/>
              <a:t> database: clusters of EST sequences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2-5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30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t="18340" r="36405" b="16550"/>
          <a:stretch/>
        </p:blipFill>
        <p:spPr bwMode="auto">
          <a:xfrm>
            <a:off x="1981200" y="678543"/>
            <a:ext cx="6604000" cy="618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04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5505F1B-A794-5B48-9D06-2A816D273CB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1915" y="2514600"/>
          <a:ext cx="8470555" cy="3136882"/>
        </p:xfrm>
        <a:graphic>
          <a:graphicData uri="http://schemas.openxmlformats.org/drawingml/2006/table">
            <a:tbl>
              <a:tblPr/>
              <a:tblGrid>
                <a:gridCol w="889685">
                  <a:extLst>
                    <a:ext uri="{9D8B030D-6E8A-4147-A177-3AD203B41FA5}">
                      <a16:colId xmlns:a16="http://schemas.microsoft.com/office/drawing/2014/main" val="388326272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5599882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7246956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854057054"/>
                    </a:ext>
                  </a:extLst>
                </a:gridCol>
                <a:gridCol w="2399270">
                  <a:extLst>
                    <a:ext uri="{9D8B030D-6E8A-4147-A177-3AD203B41FA5}">
                      <a16:colId xmlns:a16="http://schemas.microsoft.com/office/drawing/2014/main" val="3954494091"/>
                    </a:ext>
                  </a:extLst>
                </a:gridCol>
              </a:tblGrid>
              <a:tr h="216777">
                <a:tc>
                  <a:txBody>
                    <a:bodyPr/>
                    <a:lstStyle/>
                    <a:p>
                      <a:pPr algn="l"/>
                      <a:r>
                        <a:rPr lang="en-CA" sz="1100" b="1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Lecture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b="1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b="1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Chapter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b="1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Pages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b="1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Comments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3638149"/>
                  </a:ext>
                </a:extLst>
              </a:tr>
              <a:tr h="559677">
                <a:tc>
                  <a:txBody>
                    <a:bodyPr/>
                    <a:lstStyle/>
                    <a:p>
                      <a:pPr algn="l"/>
                      <a:r>
                        <a:rPr lang="en-CA" sz="11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Bioinformatics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Helemaal</a:t>
                      </a:r>
                      <a:endParaRPr lang="en-CA" sz="11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1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488950"/>
                  </a:ext>
                </a:extLst>
              </a:tr>
              <a:tr h="388227"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Access to seq data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Helemaal</a:t>
                      </a:r>
                      <a:endParaRPr lang="en-CA" sz="11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Niet</a:t>
                      </a:r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"Command line access"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4201993"/>
                  </a:ext>
                </a:extLst>
              </a:tr>
              <a:tr h="216777"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Sequence Alignment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70-103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Niet</a:t>
                      </a:r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box 3.5, box 3.7, box 3.8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7071"/>
                  </a:ext>
                </a:extLst>
              </a:tr>
              <a:tr h="453264"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BLAST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121-134, 138-143, 145-159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Niet</a:t>
                      </a:r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fig.4.14, box 4.1, p.143 E- </a:t>
                      </a:r>
                      <a:r>
                        <a:rPr lang="en-CA" sz="1100" noProof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p-values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3829"/>
                  </a:ext>
                </a:extLst>
              </a:tr>
              <a:tr h="559677">
                <a:tc>
                  <a:txBody>
                    <a:bodyPr/>
                    <a:lstStyle/>
                    <a:p>
                      <a:r>
                        <a:rPr lang="en-N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Database searching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171-177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Niet</a:t>
                      </a:r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box 5.1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226473"/>
                  </a:ext>
                </a:extLst>
              </a:tr>
              <a:tr h="453264"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Next Generation Sequencing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377-384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1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736859"/>
                  </a:ext>
                </a:extLst>
              </a:tr>
              <a:tr h="289219">
                <a:tc>
                  <a:txBody>
                    <a:bodyPr/>
                    <a:lstStyle/>
                    <a:p>
                      <a:pPr algn="l"/>
                      <a:endParaRPr lang="en-CA" sz="11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1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1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1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>
                      <a:noFill/>
                    </a:lnT>
                    <a:lnB w="1270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1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>
                      <a:noFill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79173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876E4C4-39E5-7242-9821-63700D0E2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15" y="1031819"/>
            <a:ext cx="14859311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De stof komt uit de college presentaties en Jonathan 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Pevsner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 "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Bioinformatics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and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Functional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Genomics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"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Wiley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 Blackwell; 3e editie) en een aantal extra papers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(deze worden niet expliciet in de betrokken colleges genoemd, en zijn te vinden onder "achtergrond").</a:t>
            </a:r>
            <a:endParaRPr lang="nl-NL" altLang="en-US" sz="13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873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UniGene</a:t>
            </a:r>
            <a:r>
              <a:rPr lang="en-US" sz="2800" dirty="0"/>
              <a:t> database: clusters of EST sequences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2-5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30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3" t="67050" r="41110" b="10436"/>
          <a:stretch/>
        </p:blipFill>
        <p:spPr bwMode="auto">
          <a:xfrm>
            <a:off x="1590896" y="2133600"/>
            <a:ext cx="6853769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048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Central bioinformatics resource: NCBI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6172200"/>
            <a:ext cx="102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31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5400" y="1447800"/>
            <a:ext cx="7696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NCBI (with </a:t>
            </a:r>
            <a:r>
              <a:rPr lang="en-US" sz="2400" dirty="0" err="1"/>
              <a:t>Ensembl</a:t>
            </a:r>
            <a:r>
              <a:rPr lang="en-US" sz="2400" dirty="0"/>
              <a:t>, EBI, UCSC) is one of the central bioinformatics sites. It includes: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PubMed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err="1"/>
              <a:t>Entrez</a:t>
            </a:r>
            <a:r>
              <a:rPr lang="en-US" sz="2400" dirty="0"/>
              <a:t> search engine integrating ~40 databases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BLAST (Basic Local Alignment Search Tool, Chapters 3-5)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Online </a:t>
            </a:r>
            <a:r>
              <a:rPr lang="en-US" sz="2400" dirty="0" err="1"/>
              <a:t>Mendelian</a:t>
            </a:r>
            <a:r>
              <a:rPr lang="en-US" sz="2400" dirty="0"/>
              <a:t> Inheritance in Man (OMIM, Chapter 21)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Taxonomy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Books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many additional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3536611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Access to NCBI databases via Taxonomy Browser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2-6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33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2" t="15743" r="32032" b="9672"/>
          <a:stretch/>
        </p:blipFill>
        <p:spPr bwMode="auto">
          <a:xfrm>
            <a:off x="1796322" y="685800"/>
            <a:ext cx="6433278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4000" y="4419600"/>
            <a:ext cx="4038600" cy="156966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Taxonomy offers lineage information, data on rank and genetic code, and convenient </a:t>
            </a:r>
            <a:r>
              <a:rPr lang="en-US" sz="2400" dirty="0" err="1"/>
              <a:t>Entrez</a:t>
            </a:r>
            <a:r>
              <a:rPr lang="en-US" sz="2400" dirty="0"/>
              <a:t> database links</a:t>
            </a:r>
          </a:p>
        </p:txBody>
      </p:sp>
    </p:spTree>
    <p:extLst>
      <p:ext uri="{BB962C8B-B14F-4D97-AF65-F5344CB8AC3E}">
        <p14:creationId xmlns:p14="http://schemas.microsoft.com/office/powerpoint/2010/main" val="2119258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1295400" y="314980"/>
            <a:ext cx="7239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Gill Sans MT"/>
                <a:cs typeface="Gill Sans MT"/>
              </a:rPr>
              <a:t>Accession numbers are labels for sequences</a:t>
            </a:r>
          </a:p>
        </p:txBody>
      </p:sp>
      <p:sp>
        <p:nvSpPr>
          <p:cNvPr id="25603" name="Line 3"/>
          <p:cNvSpPr>
            <a:spLocks noChangeShapeType="1"/>
          </p:cNvSpPr>
          <p:nvPr/>
        </p:nvSpPr>
        <p:spPr bwMode="auto">
          <a:xfrm>
            <a:off x="1143000" y="1066800"/>
            <a:ext cx="77724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1295400" y="1828800"/>
            <a:ext cx="75438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Gill Sans MT"/>
                <a:cs typeface="Gill Sans MT"/>
              </a:rPr>
              <a:t>NCBI includes databases (such as </a:t>
            </a:r>
            <a:r>
              <a:rPr lang="en-US" dirty="0" err="1">
                <a:solidFill>
                  <a:schemeClr val="tx1"/>
                </a:solidFill>
                <a:latin typeface="Gill Sans MT"/>
                <a:cs typeface="Gill Sans MT"/>
              </a:rPr>
              <a:t>GenBank</a:t>
            </a:r>
            <a:r>
              <a:rPr lang="en-US" dirty="0">
                <a:solidFill>
                  <a:schemeClr val="tx1"/>
                </a:solidFill>
                <a:latin typeface="Gill Sans MT"/>
                <a:cs typeface="Gill Sans MT"/>
              </a:rPr>
              <a:t>) that contain information on DNA, RNA, or protein sequences. </a:t>
            </a:r>
          </a:p>
          <a:p>
            <a:r>
              <a:rPr lang="en-US" dirty="0">
                <a:solidFill>
                  <a:schemeClr val="tx1"/>
                </a:solidFill>
                <a:latin typeface="Gill Sans MT"/>
                <a:cs typeface="Gill Sans MT"/>
              </a:rPr>
              <a:t>You may want to acquire information beginning with a </a:t>
            </a:r>
          </a:p>
          <a:p>
            <a:r>
              <a:rPr lang="en-US" dirty="0">
                <a:solidFill>
                  <a:schemeClr val="tx1"/>
                </a:solidFill>
                <a:latin typeface="Gill Sans MT"/>
                <a:cs typeface="Gill Sans MT"/>
              </a:rPr>
              <a:t>query such as the name of a protein of interest, or the</a:t>
            </a:r>
          </a:p>
          <a:p>
            <a:r>
              <a:rPr lang="en-US" dirty="0">
                <a:solidFill>
                  <a:schemeClr val="tx1"/>
                </a:solidFill>
                <a:latin typeface="Gill Sans MT"/>
                <a:cs typeface="Gill Sans MT"/>
              </a:rPr>
              <a:t>raw nucleotides comprising a DNA sequence of interest.</a:t>
            </a:r>
          </a:p>
          <a:p>
            <a:r>
              <a:rPr lang="en-US" dirty="0">
                <a:solidFill>
                  <a:schemeClr val="tx1"/>
                </a:solidFill>
                <a:latin typeface="Gill Sans MT"/>
                <a:cs typeface="Gill Sans MT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Gill Sans MT"/>
                <a:cs typeface="Gill Sans MT"/>
              </a:rPr>
              <a:t>DNA sequences and other molecular data are tagged with accession numbers that are used to identify a sequence</a:t>
            </a:r>
          </a:p>
          <a:p>
            <a:r>
              <a:rPr lang="en-US" dirty="0">
                <a:solidFill>
                  <a:schemeClr val="tx1"/>
                </a:solidFill>
                <a:latin typeface="Gill Sans MT"/>
                <a:cs typeface="Gill Sans MT"/>
              </a:rPr>
              <a:t>or other record relevant to molecular data. </a:t>
            </a:r>
            <a:endParaRPr lang="en-US" sz="1600" dirty="0">
              <a:solidFill>
                <a:schemeClr val="tx1"/>
              </a:solidFill>
              <a:latin typeface="Gill Sans MT"/>
              <a:cs typeface="Gill Sans MT"/>
            </a:endParaRPr>
          </a:p>
        </p:txBody>
      </p:sp>
      <p:sp>
        <p:nvSpPr>
          <p:cNvPr id="25605" name="Rectangle 9"/>
          <p:cNvSpPr>
            <a:spLocks noChangeArrowheads="1"/>
          </p:cNvSpPr>
          <p:nvPr/>
        </p:nvSpPr>
        <p:spPr bwMode="auto">
          <a:xfrm>
            <a:off x="7772400" y="6324600"/>
            <a:ext cx="132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Page 26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14" y="6172200"/>
            <a:ext cx="102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34</a:t>
            </a:r>
          </a:p>
        </p:txBody>
      </p:sp>
    </p:spTree>
    <p:extLst>
      <p:ext uri="{BB962C8B-B14F-4D97-AF65-F5344CB8AC3E}">
        <p14:creationId xmlns:p14="http://schemas.microsoft.com/office/powerpoint/2010/main" val="2108035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2667000" y="228600"/>
            <a:ext cx="4648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What is an accession number?</a:t>
            </a:r>
          </a:p>
        </p:txBody>
      </p:sp>
      <p:sp>
        <p:nvSpPr>
          <p:cNvPr id="26627" name="Line 3"/>
          <p:cNvSpPr>
            <a:spLocks noChangeShapeType="1"/>
          </p:cNvSpPr>
          <p:nvPr/>
        </p:nvSpPr>
        <p:spPr bwMode="auto">
          <a:xfrm>
            <a:off x="1219200" y="990600"/>
            <a:ext cx="77724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990600" y="1143000"/>
            <a:ext cx="8153400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An accession number is a label used to identify a sequence. It is a string of letters and/or numbers that corresponds to a molecular sequence. </a:t>
            </a:r>
          </a:p>
          <a:p>
            <a:endParaRPr lang="en-US" sz="16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Examples:</a:t>
            </a:r>
          </a:p>
          <a:p>
            <a:endParaRPr lang="en-US" sz="18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sz="1800" dirty="0">
                <a:solidFill>
                  <a:srgbClr val="000000"/>
                </a:solidFill>
                <a:latin typeface="Gill Sans MT"/>
                <a:cs typeface="Gill Sans MT"/>
              </a:rPr>
              <a:t>CH471100.2	</a:t>
            </a:r>
            <a:r>
              <a:rPr lang="en-US" sz="1800" dirty="0" err="1">
                <a:solidFill>
                  <a:srgbClr val="000000"/>
                </a:solidFill>
                <a:latin typeface="Gill Sans MT"/>
                <a:cs typeface="Gill Sans MT"/>
              </a:rPr>
              <a:t>GenBank</a:t>
            </a:r>
            <a:r>
              <a:rPr lang="en-US" sz="1800" dirty="0">
                <a:solidFill>
                  <a:srgbClr val="000000"/>
                </a:solidFill>
                <a:latin typeface="Gill Sans MT"/>
                <a:cs typeface="Gill Sans MT"/>
              </a:rPr>
              <a:t> genomic DNA sequence</a:t>
            </a:r>
          </a:p>
          <a:p>
            <a:r>
              <a:rPr lang="en-US" sz="1800" dirty="0">
                <a:solidFill>
                  <a:srgbClr val="000000"/>
                </a:solidFill>
                <a:latin typeface="Gill Sans MT"/>
                <a:cs typeface="Gill Sans MT"/>
              </a:rPr>
              <a:t>NC_000001.10	Genomic </a:t>
            </a:r>
            <a:r>
              <a:rPr lang="en-US" sz="1800" dirty="0" err="1">
                <a:solidFill>
                  <a:srgbClr val="000000"/>
                </a:solidFill>
                <a:latin typeface="Gill Sans MT"/>
                <a:cs typeface="Gill Sans MT"/>
              </a:rPr>
              <a:t>contig</a:t>
            </a:r>
            <a:endParaRPr lang="en-US" sz="18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sz="1800" dirty="0">
                <a:solidFill>
                  <a:srgbClr val="000000"/>
                </a:solidFill>
                <a:latin typeface="Gill Sans MT"/>
                <a:cs typeface="Gill Sans MT"/>
              </a:rPr>
              <a:t>rs121434231	</a:t>
            </a:r>
            <a:r>
              <a:rPr lang="en-US" sz="1800" dirty="0" err="1">
                <a:solidFill>
                  <a:srgbClr val="000000"/>
                </a:solidFill>
                <a:latin typeface="Gill Sans MT"/>
                <a:cs typeface="Gill Sans MT"/>
              </a:rPr>
              <a:t>dbSNP</a:t>
            </a:r>
            <a:r>
              <a:rPr lang="en-US" sz="1800" dirty="0">
                <a:solidFill>
                  <a:srgbClr val="000000"/>
                </a:solidFill>
                <a:latin typeface="Gill Sans MT"/>
                <a:cs typeface="Gill Sans MT"/>
              </a:rPr>
              <a:t> (single nucleotide polymorphism)</a:t>
            </a:r>
          </a:p>
          <a:p>
            <a:endParaRPr lang="en-US" sz="18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sz="1800" dirty="0">
                <a:solidFill>
                  <a:srgbClr val="000000"/>
                </a:solidFill>
                <a:latin typeface="Gill Sans MT"/>
                <a:cs typeface="Gill Sans MT"/>
              </a:rPr>
              <a:t>AI687828.1	An expressed sequence tag (1 of 184)</a:t>
            </a:r>
          </a:p>
          <a:p>
            <a:r>
              <a:rPr lang="en-US" sz="1800" dirty="0">
                <a:solidFill>
                  <a:srgbClr val="000000"/>
                </a:solidFill>
                <a:latin typeface="Gill Sans MT"/>
                <a:cs typeface="Gill Sans MT"/>
              </a:rPr>
              <a:t>NM_001206696 	</a:t>
            </a:r>
            <a:r>
              <a:rPr lang="en-US" sz="1800" dirty="0" err="1">
                <a:solidFill>
                  <a:srgbClr val="000000"/>
                </a:solidFill>
                <a:latin typeface="Gill Sans MT"/>
                <a:cs typeface="Gill Sans MT"/>
              </a:rPr>
              <a:t>RefSeq</a:t>
            </a:r>
            <a:r>
              <a:rPr lang="en-US" sz="1800" dirty="0">
                <a:solidFill>
                  <a:srgbClr val="000000"/>
                </a:solidFill>
                <a:latin typeface="Gill Sans MT"/>
                <a:cs typeface="Gill Sans MT"/>
              </a:rPr>
              <a:t> DNA sequence (from a transcript)</a:t>
            </a:r>
          </a:p>
          <a:p>
            <a:endParaRPr lang="en-US" sz="18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sz="1800" dirty="0">
                <a:solidFill>
                  <a:srgbClr val="000000"/>
                </a:solidFill>
                <a:latin typeface="Gill Sans MT"/>
                <a:cs typeface="Gill Sans MT"/>
              </a:rPr>
              <a:t>NP_006138.1  	</a:t>
            </a:r>
            <a:r>
              <a:rPr lang="en-US" sz="1800" dirty="0" err="1">
                <a:solidFill>
                  <a:srgbClr val="000000"/>
                </a:solidFill>
                <a:latin typeface="Gill Sans MT"/>
                <a:cs typeface="Gill Sans MT"/>
              </a:rPr>
              <a:t>RefSeq</a:t>
            </a:r>
            <a:r>
              <a:rPr lang="en-US" sz="1800" dirty="0">
                <a:solidFill>
                  <a:srgbClr val="000000"/>
                </a:solidFill>
                <a:latin typeface="Gill Sans MT"/>
                <a:cs typeface="Gill Sans MT"/>
              </a:rPr>
              <a:t> protein</a:t>
            </a:r>
          </a:p>
          <a:p>
            <a:r>
              <a:rPr lang="en-US" sz="1800" dirty="0">
                <a:solidFill>
                  <a:srgbClr val="000000"/>
                </a:solidFill>
                <a:latin typeface="Gill Sans MT"/>
                <a:cs typeface="Gill Sans MT"/>
              </a:rPr>
              <a:t>CAA18545.1	</a:t>
            </a:r>
            <a:r>
              <a:rPr lang="en-US" sz="1800" dirty="0" err="1">
                <a:solidFill>
                  <a:srgbClr val="000000"/>
                </a:solidFill>
                <a:latin typeface="Gill Sans MT"/>
                <a:cs typeface="Gill Sans MT"/>
              </a:rPr>
              <a:t>GenBank</a:t>
            </a:r>
            <a:r>
              <a:rPr lang="en-US" sz="1800" dirty="0">
                <a:solidFill>
                  <a:srgbClr val="000000"/>
                </a:solidFill>
                <a:latin typeface="Gill Sans MT"/>
                <a:cs typeface="Gill Sans MT"/>
              </a:rPr>
              <a:t> protein</a:t>
            </a:r>
          </a:p>
          <a:p>
            <a:r>
              <a:rPr lang="en-US" sz="1800" dirty="0">
                <a:solidFill>
                  <a:srgbClr val="000000"/>
                </a:solidFill>
                <a:latin typeface="Gill Sans MT"/>
                <a:cs typeface="Gill Sans MT"/>
              </a:rPr>
              <a:t>O14896		</a:t>
            </a:r>
            <a:r>
              <a:rPr lang="en-US" sz="1800" dirty="0" err="1">
                <a:solidFill>
                  <a:srgbClr val="000000"/>
                </a:solidFill>
                <a:latin typeface="Gill Sans MT"/>
                <a:cs typeface="Gill Sans MT"/>
              </a:rPr>
              <a:t>SwissProt</a:t>
            </a:r>
            <a:r>
              <a:rPr lang="en-US" sz="1800" dirty="0">
                <a:solidFill>
                  <a:srgbClr val="000000"/>
                </a:solidFill>
                <a:latin typeface="Gill Sans MT"/>
                <a:cs typeface="Gill Sans MT"/>
              </a:rPr>
              <a:t> protein</a:t>
            </a:r>
          </a:p>
          <a:p>
            <a:r>
              <a:rPr lang="en-US" sz="1800" dirty="0">
                <a:solidFill>
                  <a:srgbClr val="000000"/>
                </a:solidFill>
                <a:latin typeface="Gill Sans MT"/>
                <a:cs typeface="Gill Sans MT"/>
              </a:rPr>
              <a:t>1KT7		Protein Data Bank structure record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7315200" y="5486400"/>
            <a:ext cx="10938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Gill Sans MT"/>
                <a:cs typeface="Gill Sans MT"/>
              </a:rPr>
              <a:t>protein</a:t>
            </a: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7315200" y="3276600"/>
            <a:ext cx="8771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Gill Sans MT"/>
                <a:cs typeface="Gill Sans MT"/>
              </a:rPr>
              <a:t>DNA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7315200" y="4267200"/>
            <a:ext cx="825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Gill Sans MT"/>
                <a:cs typeface="Gill Sans MT"/>
              </a:rPr>
              <a:t>RNA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514" y="6172200"/>
            <a:ext cx="102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34</a:t>
            </a:r>
          </a:p>
        </p:txBody>
      </p:sp>
    </p:spTree>
    <p:extLst>
      <p:ext uri="{BB962C8B-B14F-4D97-AF65-F5344CB8AC3E}">
        <p14:creationId xmlns:p14="http://schemas.microsoft.com/office/powerpoint/2010/main" val="1126980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2209800" y="152400"/>
            <a:ext cx="58674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NCBI’s important </a:t>
            </a:r>
            <a:r>
              <a:rPr lang="en-US" sz="2800" dirty="0" err="1">
                <a:solidFill>
                  <a:srgbClr val="000000"/>
                </a:solidFill>
                <a:latin typeface="Gill Sans MT"/>
                <a:cs typeface="Gill Sans MT"/>
              </a:rPr>
              <a:t>RefSeq</a:t>
            </a:r>
            <a:r>
              <a:rPr 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project: 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best representative sequences</a:t>
            </a:r>
          </a:p>
        </p:txBody>
      </p:sp>
      <p:sp>
        <p:nvSpPr>
          <p:cNvPr id="27651" name="Line 3"/>
          <p:cNvSpPr>
            <a:spLocks noChangeShapeType="1"/>
          </p:cNvSpPr>
          <p:nvPr/>
        </p:nvSpPr>
        <p:spPr bwMode="auto">
          <a:xfrm>
            <a:off x="1143000" y="1219200"/>
            <a:ext cx="77724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1219200" y="1600200"/>
            <a:ext cx="777240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 err="1">
                <a:solidFill>
                  <a:srgbClr val="000000"/>
                </a:solidFill>
                <a:latin typeface="Gill Sans MT"/>
                <a:cs typeface="Gill Sans MT"/>
              </a:rPr>
              <a:t>RefSeq</a:t>
            </a:r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 (accessible via the main page of NCBI)</a:t>
            </a:r>
          </a:p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provides an expertly curated accession number that</a:t>
            </a:r>
          </a:p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corresponds to the most stable, agreed-upon “reference”</a:t>
            </a:r>
          </a:p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version of a sequence. </a:t>
            </a:r>
          </a:p>
          <a:p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dirty="0" err="1">
                <a:solidFill>
                  <a:srgbClr val="000000"/>
                </a:solidFill>
                <a:latin typeface="Gill Sans MT"/>
                <a:cs typeface="Gill Sans MT"/>
              </a:rPr>
              <a:t>RefSeq</a:t>
            </a:r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 identifiers include the following formats:</a:t>
            </a:r>
          </a:p>
          <a:p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Complete genome		NC_######</a:t>
            </a:r>
          </a:p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Complete chromosome	NC_######</a:t>
            </a:r>
          </a:p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Genomic </a:t>
            </a:r>
            <a:r>
              <a:rPr lang="en-US" dirty="0" err="1">
                <a:solidFill>
                  <a:srgbClr val="000000"/>
                </a:solidFill>
                <a:latin typeface="Gill Sans MT"/>
                <a:cs typeface="Gill Sans MT"/>
              </a:rPr>
              <a:t>contig</a:t>
            </a:r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		NT_######</a:t>
            </a:r>
          </a:p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mRNA (DNA format)		NM_###### e.g. NM_006744</a:t>
            </a:r>
          </a:p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Protein				NP_###### e.g. NP_006735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14" y="6172200"/>
            <a:ext cx="102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34</a:t>
            </a:r>
          </a:p>
        </p:txBody>
      </p:sp>
    </p:spTree>
    <p:extLst>
      <p:ext uri="{BB962C8B-B14F-4D97-AF65-F5344CB8AC3E}">
        <p14:creationId xmlns:p14="http://schemas.microsoft.com/office/powerpoint/2010/main" val="3234923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1676400" y="381000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Access to sequences: Gene resource at NCBI</a:t>
            </a:r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1295400" y="1066800"/>
            <a:ext cx="71628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1447800" y="1817688"/>
            <a:ext cx="73152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NCBI Gene is a great starting point: it collects</a:t>
            </a:r>
          </a:p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key information on each gene/protein from </a:t>
            </a:r>
          </a:p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major databases. It covers all major organisms.</a:t>
            </a:r>
          </a:p>
          <a:p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dirty="0" err="1">
                <a:solidFill>
                  <a:srgbClr val="000000"/>
                </a:solidFill>
                <a:latin typeface="Gill Sans MT"/>
                <a:cs typeface="Gill Sans MT"/>
              </a:rPr>
              <a:t>RefSeq</a:t>
            </a:r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 provides a curated, optimal accession number for each DNA (NM_000518 for beta globin DNA corresponding to mRNA) or protein (NP_000509)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14" y="6172200"/>
            <a:ext cx="102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38</a:t>
            </a:r>
          </a:p>
        </p:txBody>
      </p:sp>
    </p:spTree>
    <p:extLst>
      <p:ext uri="{BB962C8B-B14F-4D97-AF65-F5344CB8AC3E}">
        <p14:creationId xmlns:p14="http://schemas.microsoft.com/office/powerpoint/2010/main" val="1341770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NCBI Gene: example of query for beta globin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2.8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38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0" t="19869" r="34029" b="22205"/>
          <a:stretch/>
        </p:blipFill>
        <p:spPr bwMode="auto">
          <a:xfrm>
            <a:off x="1295400" y="888164"/>
            <a:ext cx="7489371" cy="550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005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NCBI Gene: example of query for beta globin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2.9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39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7" t="19411" r="32127" b="17772"/>
          <a:stretch/>
        </p:blipFill>
        <p:spPr bwMode="auto">
          <a:xfrm>
            <a:off x="1364343" y="740228"/>
            <a:ext cx="7474857" cy="596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607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NCBI Protein: hemoglobin subunit beta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2.10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40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6" t="14061" r="34028" b="4781"/>
          <a:stretch/>
        </p:blipFill>
        <p:spPr bwMode="auto">
          <a:xfrm>
            <a:off x="2011893" y="599420"/>
            <a:ext cx="6065307" cy="6229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005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7F2254-BFCF-9A43-9CFC-D58E703DCBA6}"/>
              </a:ext>
            </a:extLst>
          </p:cNvPr>
          <p:cNvSpPr/>
          <p:nvPr/>
        </p:nvSpPr>
        <p:spPr>
          <a:xfrm>
            <a:off x="0" y="1279922"/>
            <a:ext cx="9144000" cy="696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AD918-98B1-7944-AE19-57D758C64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Presentation content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A2B777-4639-413B-B404-7E6131F77A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6361929"/>
              </p:ext>
            </p:extLst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7620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2.11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41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8" t="20481" r="34123" b="39760"/>
          <a:stretch/>
        </p:blipFill>
        <p:spPr bwMode="auto">
          <a:xfrm>
            <a:off x="1676400" y="1676400"/>
            <a:ext cx="6850743" cy="3775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43963" y="76200"/>
            <a:ext cx="7947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NCBI Protein: hemoglobin subunit beta</a:t>
            </a:r>
          </a:p>
          <a:p>
            <a:pPr algn="ctr"/>
            <a:r>
              <a:rPr lang="en-US" sz="2800" dirty="0"/>
              <a:t>in the FASTA format</a:t>
            </a:r>
          </a:p>
        </p:txBody>
      </p:sp>
    </p:spTree>
    <p:extLst>
      <p:ext uri="{BB962C8B-B14F-4D97-AF65-F5344CB8AC3E}">
        <p14:creationId xmlns:p14="http://schemas.microsoft.com/office/powerpoint/2010/main" val="284607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1676400" y="381000"/>
            <a:ext cx="6781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Access to sequences: Gene resource at NCBI</a:t>
            </a:r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1295400" y="1066800"/>
            <a:ext cx="71628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1447800" y="1817688"/>
            <a:ext cx="73152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NCBI Gene is a great starting point: it collects</a:t>
            </a:r>
          </a:p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key information on each gene/protein from </a:t>
            </a:r>
          </a:p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major databases. It covers all major organisms.</a:t>
            </a:r>
          </a:p>
          <a:p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dirty="0" err="1">
                <a:solidFill>
                  <a:srgbClr val="000000"/>
                </a:solidFill>
                <a:latin typeface="Gill Sans MT"/>
                <a:cs typeface="Gill Sans MT"/>
              </a:rPr>
              <a:t>RefSeq</a:t>
            </a:r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 provides a curated, optimal accession number for each DNA (NM_000518 for beta globin DNA corresponding to mRNA) or protein (NP_000509)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14" y="6172200"/>
            <a:ext cx="102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38</a:t>
            </a:r>
          </a:p>
        </p:txBody>
      </p:sp>
    </p:spTree>
    <p:extLst>
      <p:ext uri="{BB962C8B-B14F-4D97-AF65-F5344CB8AC3E}">
        <p14:creationId xmlns:p14="http://schemas.microsoft.com/office/powerpoint/2010/main" val="1329472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700" y="1905000"/>
            <a:ext cx="708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Chapter 2:</a:t>
            </a:r>
          </a:p>
          <a:p>
            <a:pPr algn="ctr"/>
            <a:r>
              <a:rPr lang="en-US" sz="2800" dirty="0"/>
              <a:t>Access to Information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8700" y="4800600"/>
            <a:ext cx="7086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Jonathan Pevsner, Ph.D.</a:t>
            </a:r>
          </a:p>
          <a:p>
            <a:pPr algn="ctr"/>
            <a:r>
              <a:rPr lang="en-US" sz="2400" dirty="0"/>
              <a:t>pevsner@kennedykrieger.org</a:t>
            </a:r>
          </a:p>
          <a:p>
            <a:pPr algn="ctr"/>
            <a:r>
              <a:rPr lang="en-US" sz="2400" dirty="0"/>
              <a:t>Bioinformatics and Functional Genomics </a:t>
            </a:r>
          </a:p>
          <a:p>
            <a:pPr algn="ctr"/>
            <a:r>
              <a:rPr lang="en-US" sz="2400" dirty="0"/>
              <a:t>(Wiley-</a:t>
            </a:r>
            <a:r>
              <a:rPr lang="en-US" sz="2400" dirty="0" err="1"/>
              <a:t>Liss</a:t>
            </a:r>
            <a:r>
              <a:rPr lang="en-US" sz="2400" dirty="0"/>
              <a:t>, 3</a:t>
            </a:r>
            <a:r>
              <a:rPr lang="en-US" sz="2400" baseline="30000" dirty="0"/>
              <a:t>rd</a:t>
            </a:r>
            <a:r>
              <a:rPr lang="en-US" sz="2400" dirty="0"/>
              <a:t> edition, 2015)</a:t>
            </a:r>
          </a:p>
          <a:p>
            <a:pPr algn="ctr"/>
            <a:r>
              <a:rPr lang="en-US" sz="2400" dirty="0"/>
              <a:t>You may use this PowerPoint for teaching purposes</a:t>
            </a:r>
          </a:p>
        </p:txBody>
      </p:sp>
    </p:spTree>
    <p:extLst>
      <p:ext uri="{BB962C8B-B14F-4D97-AF65-F5344CB8AC3E}">
        <p14:creationId xmlns:p14="http://schemas.microsoft.com/office/powerpoint/2010/main" val="2738285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Biological databases: two perspectives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6211669"/>
            <a:ext cx="1028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20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1143000"/>
            <a:ext cx="79325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We might want to study one gene, protein, DNA molecule, or other type of object in a database. For example, for human beta globin there is a gene (</a:t>
            </a:r>
            <a:r>
              <a:rPr lang="en-US" sz="2400" i="1" dirty="0"/>
              <a:t>HBB</a:t>
            </a:r>
            <a:r>
              <a:rPr lang="en-US" sz="2400" dirty="0"/>
              <a:t>), a protein sequence, a protein structure, and entries for various kinds of variation.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We can think about large groups, such as all the globin genes in the human genome, or all the known </a:t>
            </a:r>
            <a:r>
              <a:rPr lang="en-US" sz="2400" i="1" dirty="0"/>
              <a:t>HBB</a:t>
            </a:r>
            <a:r>
              <a:rPr lang="en-US" sz="2400" dirty="0"/>
              <a:t> variants. Or we might want to study a set of 100 genes previously implicated in a disease (e.g. autism) to assess their variation in patient samples.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r>
              <a:rPr lang="en-US" sz="2400" dirty="0"/>
              <a:t>These are different ways of thinking about searching databases.</a:t>
            </a:r>
          </a:p>
        </p:txBody>
      </p:sp>
    </p:spTree>
    <p:extLst>
      <p:ext uri="{BB962C8B-B14F-4D97-AF65-F5344CB8AC3E}">
        <p14:creationId xmlns:p14="http://schemas.microsoft.com/office/powerpoint/2010/main" val="790247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8181" y="157348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INSDC coordinates sequence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2-1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20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5" t="37751" r="38117" b="37812"/>
          <a:stretch/>
        </p:blipFill>
        <p:spPr bwMode="auto">
          <a:xfrm>
            <a:off x="845424" y="1676400"/>
            <a:ext cx="7453152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079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205" y="65681"/>
            <a:ext cx="7947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National Center for Biotechnology Information (NCBI): organization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2-2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21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1" t="39280" r="36025" b="27783"/>
          <a:stretch/>
        </p:blipFill>
        <p:spPr bwMode="auto">
          <a:xfrm>
            <a:off x="745205" y="1143000"/>
            <a:ext cx="765359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048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9238" y="380999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European Bioinformatics Institute (EBI): organization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2-2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21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6" t="38057" r="31747" b="27784"/>
          <a:stretch/>
        </p:blipFill>
        <p:spPr bwMode="auto">
          <a:xfrm>
            <a:off x="609793" y="1782959"/>
            <a:ext cx="7765143" cy="324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048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98181" y="2286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DNA Database of Japan (DDBJ): organization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2-2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21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8" t="44018" r="42204" b="35196"/>
          <a:stretch/>
        </p:blipFill>
        <p:spPr bwMode="auto">
          <a:xfrm>
            <a:off x="914400" y="1673170"/>
            <a:ext cx="7315200" cy="316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048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</TotalTime>
  <Words>1352</Words>
  <Application>Microsoft Macintosh PowerPoint</Application>
  <PresentationFormat>On-screen Show (4:3)</PresentationFormat>
  <Paragraphs>257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Gill Sans MT</vt:lpstr>
      <vt:lpstr>Open Sans</vt:lpstr>
      <vt:lpstr>Times</vt:lpstr>
      <vt:lpstr>Office Theme</vt:lpstr>
      <vt:lpstr>Bioinformatics</vt:lpstr>
      <vt:lpstr>PowerPoint Presentation</vt:lpstr>
      <vt:lpstr>Presentation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Kennedy Krieger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pevsner</dc:creator>
  <cp:lastModifiedBy>Bosman J, Jasper</cp:lastModifiedBy>
  <cp:revision>42</cp:revision>
  <dcterms:created xsi:type="dcterms:W3CDTF">2014-11-10T15:13:23Z</dcterms:created>
  <dcterms:modified xsi:type="dcterms:W3CDTF">2020-02-09T18:49:06Z</dcterms:modified>
</cp:coreProperties>
</file>